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70" r:id="rId9"/>
    <p:sldId id="262" r:id="rId10"/>
    <p:sldId id="285" r:id="rId11"/>
    <p:sldId id="286" r:id="rId12"/>
    <p:sldId id="287" r:id="rId13"/>
    <p:sldId id="288" r:id="rId14"/>
    <p:sldId id="292" r:id="rId15"/>
    <p:sldId id="289" r:id="rId16"/>
    <p:sldId id="290" r:id="rId17"/>
    <p:sldId id="291" r:id="rId18"/>
    <p:sldId id="263" r:id="rId19"/>
    <p:sldId id="264" r:id="rId20"/>
    <p:sldId id="265" r:id="rId21"/>
    <p:sldId id="293" r:id="rId22"/>
    <p:sldId id="267" r:id="rId23"/>
    <p:sldId id="266" r:id="rId24"/>
    <p:sldId id="268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79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8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41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3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6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2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84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1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2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8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8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0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seract-ocr/tesserac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6A177B-F987-1836-B6D6-2B96601E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ko-KR" altLang="en-US" dirty="0"/>
              <a:t>이미지에서 글자 추출을 도와주는 필터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3E7A00-D568-97A5-6507-C69F63C63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pPr algn="r"/>
            <a:endParaRPr lang="en-US" altLang="ko-KR" dirty="0"/>
          </a:p>
          <a:p>
            <a:pPr algn="r"/>
            <a:r>
              <a:rPr lang="en-US" altLang="ko-KR" dirty="0">
                <a:latin typeface="+mj-lt"/>
              </a:rPr>
              <a:t>12151228 </a:t>
            </a:r>
            <a:r>
              <a:rPr lang="ko-KR" altLang="en-US" dirty="0">
                <a:latin typeface="+mj-lt"/>
              </a:rPr>
              <a:t>김경현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B8D5F06-B8F0-C023-317C-A666A83F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8" r="18726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6032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413EC-6156-EA5F-6D65-A212C756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Adaptive threshold </a:t>
            </a:r>
            <a:r>
              <a:rPr lang="ko-KR" altLang="en-US" dirty="0"/>
              <a:t>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78E49-B578-EE0F-197B-0B18574D5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binary</a:t>
            </a:r>
            <a:r>
              <a:rPr lang="ko-KR" altLang="en-US" dirty="0"/>
              <a:t> 이미지로 변환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주변 </a:t>
            </a:r>
            <a:r>
              <a:rPr lang="ko-KR" altLang="en-US" dirty="0" err="1"/>
              <a:t>화소값이랑</a:t>
            </a:r>
            <a:r>
              <a:rPr lang="ko-KR" altLang="en-US" dirty="0"/>
              <a:t> 비교해서 </a:t>
            </a:r>
            <a:r>
              <a:rPr lang="en-US" altLang="ko-KR" dirty="0" err="1"/>
              <a:t>binaray</a:t>
            </a:r>
            <a:r>
              <a:rPr lang="en-US" altLang="ko-KR" dirty="0"/>
              <a:t> </a:t>
            </a:r>
            <a:r>
              <a:rPr lang="ko-KR" altLang="en-US" dirty="0"/>
              <a:t>변환 </a:t>
            </a:r>
            <a:r>
              <a:rPr lang="en-US" altLang="ko-KR" dirty="0"/>
              <a:t>(gaussian</a:t>
            </a:r>
            <a:r>
              <a:rPr lang="ko-KR" altLang="en-US" dirty="0"/>
              <a:t>모양의 </a:t>
            </a:r>
            <a:r>
              <a:rPr lang="en-US" altLang="ko-KR" dirty="0"/>
              <a:t>kernel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blur, gradation </a:t>
            </a:r>
            <a:r>
              <a:rPr lang="ko-KR" altLang="en-US" dirty="0"/>
              <a:t>배경 제거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gaussian,</a:t>
            </a:r>
            <a:r>
              <a:rPr lang="ko-KR" altLang="en-US" dirty="0"/>
              <a:t> </a:t>
            </a:r>
            <a:r>
              <a:rPr lang="en-US" altLang="ko-KR" dirty="0"/>
              <a:t>salt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pepper</a:t>
            </a:r>
            <a:r>
              <a:rPr lang="ko-KR" altLang="en-US" dirty="0"/>
              <a:t> 노이즈에 민감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A5A54DE-9649-E7F5-4ED9-3DA3B459D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42" y="4372476"/>
            <a:ext cx="3810000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9073DD-1120-B6A6-F8C5-354BCA395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372476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A7E9-3EF5-AA2A-7070-1DC31B66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User equalization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D4615-CE32-4C2C-9F5F-C0A70847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Histogram </a:t>
            </a:r>
            <a:r>
              <a:rPr lang="ko-KR" altLang="en-US" dirty="0"/>
              <a:t>을 구해서 특정 퍼센트 위</a:t>
            </a:r>
            <a:r>
              <a:rPr lang="en-US" altLang="ko-KR" dirty="0"/>
              <a:t>, </a:t>
            </a:r>
            <a:r>
              <a:rPr lang="ko-KR" altLang="en-US" dirty="0"/>
              <a:t>아랫부분 제거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이후 </a:t>
            </a:r>
            <a:r>
              <a:rPr lang="en-US" altLang="ko-KR" dirty="0"/>
              <a:t>0 ~ 255 </a:t>
            </a:r>
            <a:r>
              <a:rPr lang="ko-KR" altLang="en-US" dirty="0"/>
              <a:t>로 </a:t>
            </a:r>
            <a:r>
              <a:rPr lang="en-US" altLang="ko-KR" dirty="0"/>
              <a:t>equalization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salt and pepper </a:t>
            </a:r>
            <a:r>
              <a:rPr lang="ko-KR" altLang="en-US" dirty="0"/>
              <a:t>노이즈에 활용 </a:t>
            </a:r>
            <a:r>
              <a:rPr lang="en-US" altLang="ko-KR" dirty="0"/>
              <a:t>(gaussian </a:t>
            </a:r>
            <a:r>
              <a:rPr lang="ko-KR" altLang="en-US" dirty="0"/>
              <a:t>노이즈엔 부족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dirty="0"/>
              <a:t>전반적인 </a:t>
            </a:r>
            <a:r>
              <a:rPr lang="en-US" altLang="ko-KR" dirty="0"/>
              <a:t>linear equalizing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58C84E-FA71-FA21-91AF-7D1E03F6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47" y="4443664"/>
            <a:ext cx="3611242" cy="176950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2310350-3FD7-5274-25D7-024982E7F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25" y="4443663"/>
            <a:ext cx="3611240" cy="17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0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981F6-F3DD-AFF1-0D51-77759564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morphologyEx</a:t>
            </a:r>
            <a:r>
              <a:rPr lang="ko-KR" altLang="en-US" dirty="0"/>
              <a:t> 내장함수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93998-BAED-C8D2-E675-9BB4B878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cv2.MORPH_OPEN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노이즈를 커널 크기로 뭉개서 제거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노이즈 제거 이후 무늬 보이지만 이후 </a:t>
            </a:r>
            <a:r>
              <a:rPr lang="en-US" altLang="ko-KR" dirty="0"/>
              <a:t>bilateral filter</a:t>
            </a:r>
            <a:r>
              <a:rPr lang="ko-KR" altLang="en-US" dirty="0"/>
              <a:t>로 제거</a:t>
            </a: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B4DDD6-A43B-F936-994D-9361551F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548880"/>
            <a:ext cx="3810000" cy="18669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5AFE371-6DBD-D189-1745-8AB2608A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2" y="454888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9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830FB-C704-54C9-D767-724D5DD8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Median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D3868E-EDFB-0EAF-5F2E-063776D3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3*3 </a:t>
            </a:r>
            <a:r>
              <a:rPr lang="ko-KR" altLang="en-US" dirty="0"/>
              <a:t>커널에서 가운데 값을 가져오는 필터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salt and pepper </a:t>
            </a:r>
            <a:r>
              <a:rPr lang="ko-KR" altLang="en-US" dirty="0"/>
              <a:t>노이즈 제거에 활용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많이 반복하게 되면 글자가 </a:t>
            </a:r>
            <a:r>
              <a:rPr lang="en-US" altLang="ko-KR" dirty="0"/>
              <a:t>blur </a:t>
            </a:r>
            <a:r>
              <a:rPr lang="ko-KR" altLang="en-US" dirty="0"/>
              <a:t>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8CA662-6A3A-C4D9-8EB7-D5C15DC1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65" y="4138028"/>
            <a:ext cx="3810000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2242996-DC84-5BE8-D6DD-AA9972C5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409688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71EBC-8511-701E-C1C8-4A1B1894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Bilateral filter cv2 </a:t>
            </a:r>
            <a:r>
              <a:rPr lang="ko-KR" altLang="en-US" dirty="0"/>
              <a:t>내장함수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06A4B99-B833-54BE-4DCE-C5397EA75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적당한 고주파만 남기고 너무 큰 </a:t>
            </a:r>
            <a:r>
              <a:rPr lang="en-US" altLang="ko-KR" dirty="0"/>
              <a:t>(</a:t>
            </a:r>
            <a:r>
              <a:rPr lang="ko-KR" altLang="en-US" dirty="0"/>
              <a:t>노이즈 성질</a:t>
            </a:r>
            <a:r>
              <a:rPr lang="en-US" altLang="ko-KR" dirty="0"/>
              <a:t>)</a:t>
            </a:r>
            <a:r>
              <a:rPr lang="ko-KR" altLang="en-US" dirty="0"/>
              <a:t> 고주파 제거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 err="1"/>
              <a:t>morphologyEx</a:t>
            </a:r>
            <a:r>
              <a:rPr lang="en-US" altLang="ko-KR" dirty="0"/>
              <a:t> </a:t>
            </a:r>
            <a:r>
              <a:rPr lang="ko-KR" altLang="en-US" dirty="0"/>
              <a:t>함수와 같이 사용하기 적합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3C2F72D-CD02-F575-AE1F-28F3352FF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3" y="3938322"/>
            <a:ext cx="4594811" cy="225145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7E1AF63-2018-B3E5-6B63-86A98390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1" y="3944783"/>
            <a:ext cx="4594811" cy="22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0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9EB9C-3659-DBAB-B586-BD4EE1F5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Homomorphic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9B571-065B-7888-3067-0EA916EB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저주파를 제거하고 고주파를 살리는 필터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배경을 제거하고 글자부분만 살림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94E58-A5BA-2FE8-9F3B-20EFE3214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64" y="4137062"/>
            <a:ext cx="3810001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62BB95B-1611-068D-57D2-197ADE8C4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87" y="4096880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7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806C-BA8F-5EC3-3433-8CA5D642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Gamma correction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44140-F3F4-2FA2-7767-66D094B80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필터링 후 너무 하얗게 나왔을 때 어둡게 조절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9E5BF1-502F-BE33-EE1D-885110170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68" y="3826638"/>
            <a:ext cx="3810000" cy="1866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9EE48D1-AF8B-FAD0-5231-080412D2E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2" y="3826638"/>
            <a:ext cx="3810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3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B86B-2889-5A90-E83E-893C2E72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Binary and morphology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29232-60FB-7DA9-7C2A-CC8857FF4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특정 </a:t>
            </a:r>
            <a:r>
              <a:rPr lang="ko-KR" altLang="en-US" dirty="0" err="1"/>
              <a:t>화솟값을</a:t>
            </a:r>
            <a:r>
              <a:rPr lang="ko-KR" altLang="en-US" dirty="0"/>
              <a:t> 기준으로 바이너리 이미지를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바이너리 이미지만 취급하는 </a:t>
            </a:r>
            <a:r>
              <a:rPr lang="en-US" altLang="ko-KR" dirty="0"/>
              <a:t>morphology filter</a:t>
            </a:r>
          </a:p>
          <a:p>
            <a:r>
              <a:rPr lang="en-US" altLang="ko-KR" dirty="0"/>
              <a:t>(erosion, dilation, opening, closing,  opening and closing, </a:t>
            </a:r>
          </a:p>
          <a:p>
            <a:r>
              <a:rPr lang="en-US" altLang="ko-KR" dirty="0"/>
              <a:t>closing and opening 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0666036-3738-F632-1035-8E08EA693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26" y="4404063"/>
            <a:ext cx="3444737" cy="22042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6C1736-CD64-9657-8B19-8D71EDCBB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39" y="4404063"/>
            <a:ext cx="3444738" cy="22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CD3F-691B-EC9F-CA4E-59EDBEB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필터의 자동화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9298B-5057-311F-7578-BC3E866B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각 필터마다 </a:t>
            </a:r>
            <a:r>
              <a:rPr lang="ko-KR" altLang="en-US" dirty="0" err="1"/>
              <a:t>비트마스킹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개의 필터 대신 </a:t>
            </a:r>
            <a:r>
              <a:rPr lang="en-US" altLang="ko-KR" dirty="0"/>
              <a:t>2</a:t>
            </a:r>
            <a:r>
              <a:rPr lang="ko-KR" altLang="en-US" dirty="0"/>
              <a:t>개 이상의 필터 사용할 수 있도록 구현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개 이상의 필터를 비교하여 정확도가 제일 좋은 것을 채택하는 기능 구현</a:t>
            </a:r>
            <a:endParaRPr lang="en-US" altLang="ko-KR" dirty="0"/>
          </a:p>
          <a:p>
            <a:r>
              <a:rPr lang="en-US" altLang="ko-KR" dirty="0"/>
              <a:t>-   </a:t>
            </a:r>
            <a:r>
              <a:rPr lang="ko-KR" altLang="en-US" dirty="0"/>
              <a:t>필터가 다양한 변수를 대입하여 테스트하도록 구현</a:t>
            </a:r>
            <a:endParaRPr lang="en-US" altLang="ko-KR" dirty="0"/>
          </a:p>
          <a:p>
            <a:r>
              <a:rPr lang="en-US" altLang="ko-KR" dirty="0"/>
              <a:t>(learning </a:t>
            </a:r>
            <a:r>
              <a:rPr lang="ko-KR" altLang="en-US" dirty="0"/>
              <a:t>비트마스크 따로 구현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각각의 필터마다 지정 가능</a:t>
            </a:r>
            <a:r>
              <a:rPr lang="en-US" altLang="ko-KR" dirty="0"/>
              <a:t>, </a:t>
            </a:r>
            <a:r>
              <a:rPr lang="ko-KR" altLang="en-US" dirty="0"/>
              <a:t>사용하지 않는다면 디폴트 변수 사용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개 이상의 이미지를 한꺼번에 처리하도록 구현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이미지마다 다른 필터링 적용하여 제일 좋은 필터링 각각 채택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5387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EE7996-42C1-4F47-8BDC-E3D0A798FAE4}"/>
              </a:ext>
            </a:extLst>
          </p:cNvPr>
          <p:cNvSpPr txBox="1"/>
          <p:nvPr/>
        </p:nvSpPr>
        <p:spPr>
          <a:xfrm>
            <a:off x="578455" y="5873501"/>
            <a:ext cx="526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필터 넘버링</a:t>
            </a:r>
            <a:r>
              <a:rPr lang="en-US" altLang="ko-KR" b="1" dirty="0"/>
              <a:t>, </a:t>
            </a:r>
            <a:r>
              <a:rPr lang="ko-KR" altLang="en-US" b="1" dirty="0"/>
              <a:t>다양한 </a:t>
            </a:r>
            <a:r>
              <a:rPr lang="ko-KR" altLang="en-US" b="1" dirty="0" err="1"/>
              <a:t>변수값</a:t>
            </a:r>
            <a:r>
              <a:rPr lang="ko-KR" altLang="en-US" b="1" dirty="0"/>
              <a:t> 테스트 여부 넘버링</a:t>
            </a:r>
            <a:endParaRPr lang="en-US" altLang="ko-KR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41008F-554B-1BFF-65EF-6665873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5" y="426908"/>
            <a:ext cx="4593791" cy="5324184"/>
          </a:xfrm>
          <a:prstGeom prst="rect">
            <a:avLst/>
          </a:prstGeom>
        </p:spPr>
      </p:pic>
      <p:pic>
        <p:nvPicPr>
          <p:cNvPr id="5" name="그림 4" descr="텍스트, 명판, 스크린샷이(가) 표시된 사진&#10;&#10;자동 생성된 설명">
            <a:extLst>
              <a:ext uri="{FF2B5EF4-FFF2-40B4-BE49-F238E27FC236}">
                <a16:creationId xmlns:a16="http://schemas.microsoft.com/office/drawing/2014/main" id="{EB0DF2B8-A036-877F-EFFE-023081B8B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01" y="426908"/>
            <a:ext cx="5043964" cy="5324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9ABAA-BFA8-0E7B-2052-9DBDF53D6143}"/>
              </a:ext>
            </a:extLst>
          </p:cNvPr>
          <p:cNvSpPr txBox="1"/>
          <p:nvPr/>
        </p:nvSpPr>
        <p:spPr>
          <a:xfrm>
            <a:off x="6345596" y="5873501"/>
            <a:ext cx="526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필터 </a:t>
            </a:r>
            <a:r>
              <a:rPr lang="ko-KR" altLang="en-US" b="1" dirty="0" err="1"/>
              <a:t>비트마스킹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2616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EDA6D9-5188-F5E3-1EED-32CEB719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ko-KR" sz="3300"/>
              <a:t>Tesseract</a:t>
            </a:r>
            <a:r>
              <a:rPr lang="ko-KR" altLang="en-US" sz="3300"/>
              <a:t> </a:t>
            </a:r>
            <a:r>
              <a:rPr lang="en-US" altLang="ko-KR" sz="3300"/>
              <a:t>:</a:t>
            </a:r>
            <a:r>
              <a:rPr lang="ko-KR" altLang="en-US" sz="3300"/>
              <a:t> 이미지에서 글자를 추출하는 광학 문자 인식 엔진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C346A7E-EAC0-3348-28DB-3F2DC4D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7" y="2081686"/>
            <a:ext cx="3249406" cy="269462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EB8E-A882-3E02-75D2-A59A0FD5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오픈소스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 err="1"/>
              <a:t>깃허브에서</a:t>
            </a:r>
            <a:r>
              <a:rPr lang="ko-KR" altLang="en-US"/>
              <a:t> 많은 유저들이 글자를 추출하는 알고리즘 꾸준히 업데이트</a:t>
            </a:r>
            <a:endParaRPr lang="en-US" altLang="ko-KR"/>
          </a:p>
          <a:p>
            <a:r>
              <a:rPr lang="en-GB" altLang="ko-KR">
                <a:hlinkClick r:id="rId3"/>
              </a:rPr>
              <a:t>https://github.com/tesseract-ocr/tesseract</a:t>
            </a:r>
            <a:endParaRPr lang="en-GB" altLang="ko-KR"/>
          </a:p>
          <a:p>
            <a:endParaRPr lang="en-GB" altLang="ko-KR"/>
          </a:p>
          <a:p>
            <a:r>
              <a:rPr lang="en-GB" altLang="ko-KR"/>
              <a:t>Tesseract </a:t>
            </a:r>
            <a:r>
              <a:rPr lang="ko-KR" altLang="en-US"/>
              <a:t>설치 </a:t>
            </a:r>
            <a:r>
              <a:rPr lang="en-US" altLang="ko-KR"/>
              <a:t>-&gt; import</a:t>
            </a:r>
            <a:r>
              <a:rPr lang="ko-KR" altLang="en-US"/>
              <a:t> </a:t>
            </a:r>
            <a:r>
              <a:rPr lang="en-US" altLang="ko-KR" err="1"/>
              <a:t>pytesseract</a:t>
            </a:r>
            <a:r>
              <a:rPr lang="en-US" altLang="ko-KR"/>
              <a:t> </a:t>
            </a:r>
            <a:r>
              <a:rPr lang="ko-KR" altLang="en-US"/>
              <a:t>하여 사용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0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9C04DE-9FE5-C440-F4B6-4A7594746E70}"/>
              </a:ext>
            </a:extLst>
          </p:cNvPr>
          <p:cNvSpPr txBox="1"/>
          <p:nvPr/>
        </p:nvSpPr>
        <p:spPr>
          <a:xfrm>
            <a:off x="3703380" y="5795397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flag_value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유저가 사용할 필터 비트마스크</a:t>
            </a:r>
            <a:endParaRPr lang="en-US" altLang="ko-KR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2857D4A-557D-B25C-99F4-8376B3C7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01" y="451620"/>
            <a:ext cx="8069439" cy="5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555B1-6ECA-AD58-6A7E-9B1DAEDF4FDD}"/>
              </a:ext>
            </a:extLst>
          </p:cNvPr>
          <p:cNvSpPr txBox="1"/>
          <p:nvPr/>
        </p:nvSpPr>
        <p:spPr>
          <a:xfrm>
            <a:off x="3392173" y="2856901"/>
            <a:ext cx="519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필터마다 다양한 </a:t>
            </a:r>
            <a:r>
              <a:rPr lang="ko-KR" altLang="en-US" b="1" dirty="0" err="1"/>
              <a:t>변수값</a:t>
            </a:r>
            <a:r>
              <a:rPr lang="ko-KR" altLang="en-US" b="1" dirty="0"/>
              <a:t> 테스트 여부 </a:t>
            </a:r>
            <a:r>
              <a:rPr lang="ko-KR" altLang="en-US" b="1" dirty="0" err="1"/>
              <a:t>결정후</a:t>
            </a:r>
            <a:r>
              <a:rPr lang="ko-KR" altLang="en-US" b="1" dirty="0"/>
              <a:t>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8B28-F6B3-6FFF-3836-CD4659F92ED8}"/>
              </a:ext>
            </a:extLst>
          </p:cNvPr>
          <p:cNvSpPr txBox="1"/>
          <p:nvPr/>
        </p:nvSpPr>
        <p:spPr>
          <a:xfrm>
            <a:off x="3912125" y="4825582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마스크 구현</a:t>
            </a:r>
            <a:endParaRPr lang="en-US" altLang="ko-KR" b="1" dirty="0"/>
          </a:p>
          <a:p>
            <a:r>
              <a:rPr lang="en-US" altLang="ko-KR" b="1" dirty="0"/>
              <a:t>masks</a:t>
            </a:r>
            <a:r>
              <a:rPr lang="ko-KR" altLang="en-US" b="1" dirty="0"/>
              <a:t> </a:t>
            </a: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 err="1"/>
              <a:t>flag_value</a:t>
            </a:r>
            <a:endParaRPr lang="en-US" altLang="ko-KR" b="1" dirty="0"/>
          </a:p>
          <a:p>
            <a:r>
              <a:rPr lang="en-US" altLang="ko-KR" b="1" dirty="0" err="1"/>
              <a:t>learning_mask</a:t>
            </a:r>
            <a:r>
              <a:rPr lang="en-US" altLang="ko-KR" b="1" dirty="0"/>
              <a:t> -&gt; </a:t>
            </a:r>
            <a:r>
              <a:rPr lang="en-US" altLang="ko-KR" b="1" dirty="0" err="1"/>
              <a:t>input_learning_mask</a:t>
            </a:r>
            <a:endParaRPr lang="ko-KR" altLang="en-US" b="1" dirty="0"/>
          </a:p>
        </p:txBody>
      </p:sp>
      <p:pic>
        <p:nvPicPr>
          <p:cNvPr id="4" name="그림 3" descr="텍스트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B3F2F2E3-D298-871E-DBC0-F7A65553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2" y="1295867"/>
            <a:ext cx="10775872" cy="1357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9CDBDA-6F37-5DB2-3870-4C42ED2D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1" y="3429581"/>
            <a:ext cx="10775873" cy="1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5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AAEF2F-9B82-AA59-849D-803F0A7FD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4" y="4246777"/>
            <a:ext cx="11009138" cy="12232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5B5AEB1-2019-3F9E-ED23-C026795A5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4" y="1091569"/>
            <a:ext cx="11067412" cy="2004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53B98-42D2-680F-0BB9-5AD3B1B46110}"/>
              </a:ext>
            </a:extLst>
          </p:cNvPr>
          <p:cNvSpPr txBox="1"/>
          <p:nvPr/>
        </p:nvSpPr>
        <p:spPr>
          <a:xfrm>
            <a:off x="562294" y="3096126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필터 다중 구현 가능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09264-5D85-7D0E-0204-3A7B45656744}"/>
              </a:ext>
            </a:extLst>
          </p:cNvPr>
          <p:cNvSpPr txBox="1"/>
          <p:nvPr/>
        </p:nvSpPr>
        <p:spPr>
          <a:xfrm>
            <a:off x="562294" y="5470015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 이상의 이미지 한꺼번에 처리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9416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CD3F-691B-EC9F-CA4E-59EDBEB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필터의 자동화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노이즈마다 사용할 필터 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9298B-5057-311F-7578-BC3E866B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서로 충돌하는 필터 존재</a:t>
            </a:r>
            <a:r>
              <a:rPr lang="en-US" altLang="ko-KR" dirty="0"/>
              <a:t>, </a:t>
            </a:r>
            <a:r>
              <a:rPr lang="ko-KR" altLang="en-US" dirty="0"/>
              <a:t>가이드라인 제공</a:t>
            </a:r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CA2F1A7-9931-4764-C102-66CBCE60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2" y="2861190"/>
            <a:ext cx="6812396" cy="38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2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CD3F-691B-EC9F-CA4E-59EDBEB6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필터의 자동화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노이즈마다 사용할 필터 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9298B-5057-311F-7578-BC3E866B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유저가 직접 지정 가능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EE2087-E400-17A9-32F5-7706D34F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55" y="2991722"/>
            <a:ext cx="8535140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Ex1) </a:t>
            </a:r>
            <a:r>
              <a:rPr lang="ko-KR" altLang="en-US" dirty="0"/>
              <a:t>하얀 바탕</a:t>
            </a:r>
            <a:r>
              <a:rPr lang="en-US" altLang="ko-KR" dirty="0"/>
              <a:t>, </a:t>
            </a:r>
            <a:r>
              <a:rPr lang="ko-KR" altLang="en-US" dirty="0"/>
              <a:t>검정색 글자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138129B-634A-4E24-5FA5-34DCB2B680A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1181800"/>
            <a:ext cx="5172636" cy="54901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pic>
        <p:nvPicPr>
          <p:cNvPr id="8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4171D94-0EA9-E5B0-1867-5720D7E76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85" y="3429000"/>
            <a:ext cx="4992674" cy="16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2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Ex2) </a:t>
            </a:r>
            <a:r>
              <a:rPr lang="ko-KR" altLang="en-US" dirty="0" err="1"/>
              <a:t>그라데이션</a:t>
            </a:r>
            <a:r>
              <a:rPr lang="ko-KR" altLang="en-US" dirty="0"/>
              <a:t> 배경</a:t>
            </a:r>
            <a:r>
              <a:rPr lang="en-US" altLang="ko-KR" dirty="0"/>
              <a:t>, </a:t>
            </a:r>
            <a:r>
              <a:rPr lang="ko-KR" altLang="en-US" dirty="0"/>
              <a:t>회색 글자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095F2E3-2FAB-8B68-F191-A60AE13BC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9" y="1093694"/>
            <a:ext cx="5083294" cy="545395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682CB1B-3BEA-3FB9-E6EA-D9181CCE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04" y="3676178"/>
            <a:ext cx="5075360" cy="16232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22C46-8BDA-C70B-F0FC-B5F1BB7131CC}"/>
              </a:ext>
            </a:extLst>
          </p:cNvPr>
          <p:cNvSpPr/>
          <p:nvPr/>
        </p:nvSpPr>
        <p:spPr>
          <a:xfrm>
            <a:off x="1805043" y="384885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01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Ex2) </a:t>
            </a:r>
            <a:r>
              <a:rPr lang="ko-KR" altLang="en-US" dirty="0" err="1"/>
              <a:t>그라데이션</a:t>
            </a:r>
            <a:r>
              <a:rPr lang="ko-KR" altLang="en-US" dirty="0"/>
              <a:t> 배경</a:t>
            </a:r>
            <a:r>
              <a:rPr lang="en-US" altLang="ko-KR" dirty="0"/>
              <a:t>, </a:t>
            </a:r>
            <a:r>
              <a:rPr lang="ko-KR" altLang="en-US" dirty="0"/>
              <a:t>회색 글자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475239" y="1784771"/>
            <a:ext cx="4641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</a:t>
            </a:r>
            <a:r>
              <a:rPr lang="ko-KR" altLang="en-US" b="1" dirty="0"/>
              <a:t>내장 </a:t>
            </a:r>
            <a:r>
              <a:rPr lang="en-US" altLang="ko-KR" b="1" dirty="0"/>
              <a:t>opening filter, bilateral filter, homomorphic filter, user equalization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homomorphic filter, user equalization</a:t>
            </a:r>
            <a:endParaRPr lang="ko-KR" altLang="en-US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E8ECBAD-58E7-1388-3E64-596B6AB8A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0" y="1259305"/>
            <a:ext cx="4933727" cy="52883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99F56AC-B69C-62FB-8D06-9B5D100A725A}"/>
              </a:ext>
            </a:extLst>
          </p:cNvPr>
          <p:cNvSpPr/>
          <p:nvPr/>
        </p:nvSpPr>
        <p:spPr>
          <a:xfrm>
            <a:off x="2559423" y="374979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64613DD-E92F-A704-C92B-73C85DB5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39" y="3749794"/>
            <a:ext cx="5082980" cy="1638442"/>
          </a:xfrm>
          <a:prstGeom prst="rect">
            <a:avLst/>
          </a:prstGeom>
        </p:spPr>
      </p:pic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073089F8-E1F2-A2A0-39C1-7F5A1A447DCC}"/>
              </a:ext>
            </a:extLst>
          </p:cNvPr>
          <p:cNvSpPr/>
          <p:nvPr/>
        </p:nvSpPr>
        <p:spPr>
          <a:xfrm>
            <a:off x="2725677" y="4322064"/>
            <a:ext cx="276140" cy="600918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AE5A8742-764F-82D7-5B96-DC4DB7392218}"/>
              </a:ext>
            </a:extLst>
          </p:cNvPr>
          <p:cNvSpPr/>
          <p:nvPr/>
        </p:nvSpPr>
        <p:spPr>
          <a:xfrm>
            <a:off x="3001817" y="5134775"/>
            <a:ext cx="276140" cy="7949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CD0FC-5F02-D335-2F30-8BAD3A5D4576}"/>
              </a:ext>
            </a:extLst>
          </p:cNvPr>
          <p:cNvSpPr txBox="1"/>
          <p:nvPr/>
        </p:nvSpPr>
        <p:spPr>
          <a:xfrm>
            <a:off x="3001817" y="447488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사용된 필터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6AC9-A4CB-E462-A7F3-0A7D73DE8B40}"/>
              </a:ext>
            </a:extLst>
          </p:cNvPr>
          <p:cNvSpPr txBox="1"/>
          <p:nvPr/>
        </p:nvSpPr>
        <p:spPr>
          <a:xfrm>
            <a:off x="3277957" y="5347594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필터마다 사용된 </a:t>
            </a:r>
            <a:r>
              <a:rPr lang="ko-KR" altLang="en-US" b="1" dirty="0" err="1">
                <a:solidFill>
                  <a:schemeClr val="bg1"/>
                </a:solidFill>
              </a:rPr>
              <a:t>변수값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Ex3) Ex2 </a:t>
            </a:r>
            <a:r>
              <a:rPr lang="ko-KR" altLang="en-US" dirty="0"/>
              <a:t>에 </a:t>
            </a:r>
            <a:r>
              <a:rPr lang="en-US" altLang="ko-KR" dirty="0"/>
              <a:t>blur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0007B69-0670-502B-826D-FE0CCE2AA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6" y="1168303"/>
            <a:ext cx="5044114" cy="5379341"/>
          </a:xfrm>
          <a:prstGeom prst="rect">
            <a:avLst/>
          </a:prstGeom>
        </p:spPr>
      </p:pic>
      <p:pic>
        <p:nvPicPr>
          <p:cNvPr id="9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D6DFB2CD-B4A0-2C66-2A54-F793727B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17" y="3934635"/>
            <a:ext cx="5075360" cy="16460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700169" y="4669920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2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Ex3) Ex2 </a:t>
            </a:r>
            <a:r>
              <a:rPr lang="ko-KR" altLang="en-US" dirty="0"/>
              <a:t>에 </a:t>
            </a:r>
            <a:r>
              <a:rPr lang="en-US" altLang="ko-KR" dirty="0"/>
              <a:t>blur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41643" y="1951672"/>
            <a:ext cx="481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Adaptive threshold </a:t>
            </a:r>
            <a:r>
              <a:rPr lang="ko-KR" altLang="en-US" b="1" dirty="0"/>
              <a:t>내장함수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Adaptive threshold</a:t>
            </a:r>
            <a:endParaRPr lang="ko-KR" altLang="en-US" b="1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2984075-28E8-4D6A-F9F5-04518001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43" y="4140128"/>
            <a:ext cx="5067739" cy="164606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5C82B71-B584-A353-C7DC-A90746AF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9" y="1093694"/>
            <a:ext cx="5249765" cy="5537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9405CC-F318-65B5-08B6-72667D7236A6}"/>
              </a:ext>
            </a:extLst>
          </p:cNvPr>
          <p:cNvSpPr/>
          <p:nvPr/>
        </p:nvSpPr>
        <p:spPr>
          <a:xfrm>
            <a:off x="2737223" y="445845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0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B3799-68E0-FE44-01FC-06DBEE55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Tesseract</a:t>
            </a:r>
            <a:r>
              <a:rPr lang="ko-KR" altLang="en-US" dirty="0"/>
              <a:t>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2AB98-F941-9FE0-2865-B527EF43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sz="2400" dirty="0"/>
              <a:t>이미지 배경에 따라 글자 인식률이 낮아지고 오류가 </a:t>
            </a:r>
            <a:r>
              <a:rPr lang="ko-KR" altLang="en-US" sz="2400" dirty="0" err="1"/>
              <a:t>많아짐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/>
              <a:t>spelling </a:t>
            </a:r>
            <a:r>
              <a:rPr lang="ko-KR" altLang="en-US" sz="2400" dirty="0"/>
              <a:t>이 맞지 않는 글자도 추출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78341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9C8A72-E7B8-CE33-79BE-64640EEF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3" y="1093694"/>
            <a:ext cx="5064909" cy="53364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9199656" cy="783338"/>
          </a:xfrm>
        </p:spPr>
        <p:txBody>
          <a:bodyPr/>
          <a:lstStyle/>
          <a:p>
            <a:pPr algn="ctr"/>
            <a:r>
              <a:rPr lang="en-US" altLang="ko-KR" dirty="0"/>
              <a:t>Ex4) Ex2 </a:t>
            </a:r>
            <a:r>
              <a:rPr lang="ko-KR" altLang="en-US" dirty="0"/>
              <a:t>에 </a:t>
            </a:r>
            <a:r>
              <a:rPr lang="en-US" altLang="ko-KR" dirty="0"/>
              <a:t>Salt and pepper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409306" y="4897199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6974370-478F-769D-C1A4-EDDB69560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05" y="3761909"/>
            <a:ext cx="5098222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38B211B-B73D-18C4-EB71-4FB3BAF8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11" y="1093694"/>
            <a:ext cx="5133691" cy="5502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9199656" cy="783338"/>
          </a:xfrm>
        </p:spPr>
        <p:txBody>
          <a:bodyPr/>
          <a:lstStyle/>
          <a:p>
            <a:pPr algn="ctr"/>
            <a:r>
              <a:rPr lang="en-US" altLang="ko-KR" dirty="0"/>
              <a:t>Ex4) Ex2 </a:t>
            </a:r>
            <a:r>
              <a:rPr lang="ko-KR" altLang="en-US" dirty="0"/>
              <a:t>에 </a:t>
            </a:r>
            <a:r>
              <a:rPr lang="en-US" altLang="ko-KR" dirty="0"/>
              <a:t>Salt and pepper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4505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Median, Homomorphic filter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Median </a:t>
            </a:r>
            <a:r>
              <a:rPr lang="ko-KR" altLang="en-US" b="1" dirty="0"/>
              <a:t>만 사용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805546" y="4577079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4E99037-23A9-CA9E-7B80-C8DE6E21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1" y="3635933"/>
            <a:ext cx="5060118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CC39E7-E421-4AF9-7D5D-61C36893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28" y="1093694"/>
            <a:ext cx="5093183" cy="54539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Ex5) Ex2 </a:t>
            </a:r>
            <a:r>
              <a:rPr lang="ko-KR" altLang="en-US" dirty="0"/>
              <a:t>에 </a:t>
            </a:r>
            <a:r>
              <a:rPr lang="en-US" altLang="ko-KR" dirty="0"/>
              <a:t>gaussian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875929" y="2277035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X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X</a:t>
            </a:r>
            <a:r>
              <a:rPr lang="ko-KR" altLang="en-US" b="1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971949" y="4559315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06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46FA0F-311C-A226-6215-D9BC5F0E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73" y="1078454"/>
            <a:ext cx="4905947" cy="52585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Ex5) Ex2 </a:t>
            </a:r>
            <a:r>
              <a:rPr lang="ko-KR" altLang="en-US" dirty="0"/>
              <a:t>에 </a:t>
            </a:r>
            <a:r>
              <a:rPr lang="en-US" altLang="ko-KR" dirty="0"/>
              <a:t>gaussian noise </a:t>
            </a:r>
            <a:r>
              <a:rPr lang="ko-KR" altLang="en-US" dirty="0"/>
              <a:t>추가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7FCBA-BBB5-34CC-416F-77FA2983C2A1}"/>
              </a:ext>
            </a:extLst>
          </p:cNvPr>
          <p:cNvSpPr txBox="1"/>
          <p:nvPr/>
        </p:nvSpPr>
        <p:spPr>
          <a:xfrm>
            <a:off x="6740939" y="1674674"/>
            <a:ext cx="4747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필터 사용 </a:t>
            </a:r>
            <a:r>
              <a:rPr lang="en-US" altLang="ko-KR" b="1" dirty="0"/>
              <a:t>: Opening </a:t>
            </a:r>
            <a:r>
              <a:rPr lang="ko-KR" altLang="en-US" b="1" dirty="0"/>
              <a:t>내장함수</a:t>
            </a:r>
            <a:r>
              <a:rPr lang="en-US" altLang="ko-KR" b="1" dirty="0"/>
              <a:t>, median filter, bilateral filter, homomorphic filter, user equalization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러닝 필터 사용 </a:t>
            </a:r>
            <a:r>
              <a:rPr lang="en-US" altLang="ko-KR" b="1" dirty="0"/>
              <a:t>: Median filter, homomorphic filter, user equalization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65B9CE-C2F5-EE1F-7996-DABDABB7A5B9}"/>
              </a:ext>
            </a:extLst>
          </p:cNvPr>
          <p:cNvSpPr/>
          <p:nvPr/>
        </p:nvSpPr>
        <p:spPr>
          <a:xfrm>
            <a:off x="2984649" y="3287914"/>
            <a:ext cx="166254" cy="175491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8A910A07-10AE-8375-D72A-EC65FDAF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39" y="3969942"/>
            <a:ext cx="5090601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95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Ex6) </a:t>
            </a:r>
            <a:r>
              <a:rPr lang="ko-KR" altLang="en-US" dirty="0"/>
              <a:t>깨진 글자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E967144-F2F7-A1B4-4574-ECEDD2D83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5" y="1093694"/>
            <a:ext cx="5140961" cy="553848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71D016F-8DD0-07C8-CFC2-3495E5E6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4" y="1117442"/>
            <a:ext cx="5140961" cy="55162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5A153-6ADF-7109-2BAE-784C56FE1A9C}"/>
              </a:ext>
            </a:extLst>
          </p:cNvPr>
          <p:cNvSpPr/>
          <p:nvPr/>
        </p:nvSpPr>
        <p:spPr>
          <a:xfrm>
            <a:off x="7036695" y="5652812"/>
            <a:ext cx="1506669" cy="299753"/>
          </a:xfrm>
          <a:prstGeom prst="rect">
            <a:avLst/>
          </a:pr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090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Ex6) </a:t>
            </a:r>
            <a:r>
              <a:rPr lang="ko-KR" altLang="en-US" dirty="0"/>
              <a:t>깨진 글자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CDA99F0-AFCB-79A4-23E1-A64803724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82" y="1021887"/>
            <a:ext cx="7513186" cy="56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80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Ex7) some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4" name="그림 3" descr="텍스트, 스크린샷, 노트북, 컴퓨터이(가) 표시된 사진&#10;&#10;자동 생성된 설명">
            <a:extLst>
              <a:ext uri="{FF2B5EF4-FFF2-40B4-BE49-F238E27FC236}">
                <a16:creationId xmlns:a16="http://schemas.microsoft.com/office/drawing/2014/main" id="{3DF726AC-A1C8-C332-5251-3420AE84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2" y="1093694"/>
            <a:ext cx="4482205" cy="481404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A8AEFD-E648-B15B-EFAD-C5E98F00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31" y="1093694"/>
            <a:ext cx="4486243" cy="481404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1BC1A9D-73A3-23BE-57AC-B1AB52A6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50" y="1811852"/>
            <a:ext cx="2561313" cy="34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Ex7) some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5FD001-0FED-4E3D-BB57-CFB2A8DF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7" y="1252953"/>
            <a:ext cx="4267151" cy="458307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FB20444-D234-C274-C43C-95FB47A1D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57" y="1252953"/>
            <a:ext cx="4271600" cy="45830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433DBE-9DD9-4E3B-DE19-07436269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03" y="1686935"/>
            <a:ext cx="2714293" cy="36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7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91C59-FA15-9F03-1F49-3475B0F767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873" y="310356"/>
            <a:ext cx="8769350" cy="783338"/>
          </a:xfrm>
        </p:spPr>
        <p:txBody>
          <a:bodyPr/>
          <a:lstStyle/>
          <a:p>
            <a:pPr algn="ctr"/>
            <a:r>
              <a:rPr lang="en-US" altLang="ko-KR" dirty="0"/>
              <a:t>Ex7) some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pic>
        <p:nvPicPr>
          <p:cNvPr id="4" name="그림 3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C7DEF7E9-85C5-D20D-45FC-35D125AA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2" y="1443319"/>
            <a:ext cx="4223450" cy="45182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B87493-89B8-A91C-B225-070DB2EE2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018" y="1443318"/>
            <a:ext cx="4206763" cy="45182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04CE48-9B86-A91E-F86F-32C80332B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57" y="609600"/>
            <a:ext cx="2725605" cy="60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0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96507-70E7-A2E9-4D62-20C30FDE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Tesseract</a:t>
            </a:r>
            <a:r>
              <a:rPr lang="ko-KR" altLang="en-US" dirty="0"/>
              <a:t> 문제점을 해결하기 위한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508FD-201B-F2D2-7E94-65D3AEAB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ko-KR" altLang="en-US" sz="2400" dirty="0"/>
              <a:t>이미지의 배경이나 노이즈를 필터를 이용해서 제거</a:t>
            </a:r>
            <a:r>
              <a:rPr lang="en-US" altLang="ko-KR" sz="2400" dirty="0"/>
              <a:t> -&gt; </a:t>
            </a:r>
            <a:r>
              <a:rPr lang="ko-KR" altLang="en-US" sz="2400" dirty="0"/>
              <a:t>인식률 향상</a:t>
            </a:r>
            <a:endParaRPr lang="en-US" altLang="ko-KR" sz="2400" dirty="0"/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pPr marL="457200" indent="-457200">
              <a:buAutoNum type="arabicParenR"/>
            </a:pPr>
            <a:r>
              <a:rPr lang="ko-KR" altLang="en-US" sz="2400" dirty="0"/>
              <a:t>필터링 작업중 </a:t>
            </a:r>
            <a:r>
              <a:rPr lang="en-US" altLang="ko-KR" sz="2400" dirty="0"/>
              <a:t>spelling </a:t>
            </a:r>
            <a:r>
              <a:rPr lang="ko-KR" altLang="en-US" sz="2400" dirty="0"/>
              <a:t>을 확인한 후에 정확한 </a:t>
            </a:r>
            <a:r>
              <a:rPr lang="en-US" altLang="ko-KR" sz="2400" dirty="0"/>
              <a:t>spelling </a:t>
            </a:r>
            <a:r>
              <a:rPr lang="ko-KR" altLang="en-US" sz="2400" dirty="0"/>
              <a:t>이 많은 필터를 채택 </a:t>
            </a:r>
            <a:r>
              <a:rPr lang="en-US" altLang="ko-KR" sz="2400" dirty="0"/>
              <a:t>-&gt; </a:t>
            </a:r>
            <a:r>
              <a:rPr lang="ko-KR" altLang="en-US" sz="2400" dirty="0"/>
              <a:t>정확도 향상</a:t>
            </a:r>
          </a:p>
        </p:txBody>
      </p:sp>
    </p:spTree>
    <p:extLst>
      <p:ext uri="{BB962C8B-B14F-4D97-AF65-F5344CB8AC3E}">
        <p14:creationId xmlns:p14="http://schemas.microsoft.com/office/powerpoint/2010/main" val="367098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2BBF-B529-7F3B-1846-E33C450B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textblob</a:t>
            </a:r>
            <a:r>
              <a:rPr lang="en-US" altLang="ko-KR" dirty="0"/>
              <a:t>, re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6A2F1-CE08-A022-AE6F-DB4FE64E8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 err="1"/>
              <a:t>textblob</a:t>
            </a:r>
            <a:endParaRPr lang="en-US" altLang="ko-KR" dirty="0"/>
          </a:p>
          <a:p>
            <a:r>
              <a:rPr lang="en-US" altLang="ko-KR" dirty="0"/>
              <a:t>pip install autocorrect</a:t>
            </a:r>
          </a:p>
          <a:p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textblob</a:t>
            </a:r>
            <a:r>
              <a:rPr lang="en-US" altLang="ko-KR" dirty="0"/>
              <a:t> import Word</a:t>
            </a:r>
          </a:p>
          <a:p>
            <a:r>
              <a:rPr lang="en-US" altLang="ko-KR" dirty="0"/>
              <a:t>import re</a:t>
            </a:r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6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6FFB-B887-0A38-06C5-967A47A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틀린 단어를 구분하기 위해 </a:t>
            </a:r>
            <a:r>
              <a:rPr lang="en-US" altLang="ko-KR" dirty="0" err="1"/>
              <a:t>textblob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650F-37DC-EEE0-7069-D2714D60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 err="1"/>
              <a:t>textblob</a:t>
            </a:r>
            <a:r>
              <a:rPr lang="ko-KR" altLang="en-US" dirty="0"/>
              <a:t> 안에 </a:t>
            </a:r>
            <a:r>
              <a:rPr lang="en-US" altLang="ko-KR" dirty="0"/>
              <a:t>Word </a:t>
            </a:r>
            <a:r>
              <a:rPr lang="ko-KR" altLang="en-US" dirty="0"/>
              <a:t>는 </a:t>
            </a:r>
            <a:r>
              <a:rPr lang="en-US" altLang="ko-KR" dirty="0"/>
              <a:t>spell check </a:t>
            </a:r>
            <a:r>
              <a:rPr lang="ko-KR" altLang="en-US" dirty="0"/>
              <a:t>기능을 가지고 있음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spellcheck() </a:t>
            </a:r>
            <a:r>
              <a:rPr lang="ko-KR" altLang="en-US" dirty="0"/>
              <a:t>함수를 사용하면 </a:t>
            </a:r>
            <a:r>
              <a:rPr lang="en-US" altLang="ko-KR" dirty="0"/>
              <a:t>tuple </a:t>
            </a:r>
            <a:r>
              <a:rPr lang="ko-KR" altLang="en-US" dirty="0"/>
              <a:t>형식으로 리턴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만약 </a:t>
            </a:r>
            <a:r>
              <a:rPr lang="en-US" altLang="ko-KR" dirty="0"/>
              <a:t>spelling</a:t>
            </a:r>
            <a:r>
              <a:rPr lang="ko-KR" altLang="en-US" dirty="0"/>
              <a:t>이 틀렸다면 아래 그림처럼 많은 수의 </a:t>
            </a:r>
            <a:r>
              <a:rPr lang="en-US" altLang="ko-KR" dirty="0"/>
              <a:t>tuple </a:t>
            </a:r>
            <a:r>
              <a:rPr lang="ko-KR" altLang="en-US" dirty="0"/>
              <a:t>을 리턴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F25956-6089-B0AC-E0C2-16E480AE9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9" y="4279784"/>
            <a:ext cx="4917440" cy="1941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D4D5D0-B788-A545-E252-7CA09ABC2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58" y="3266425"/>
            <a:ext cx="2444265" cy="3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4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C6FFB-B887-0A38-06C5-967A47A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틀린 단어를 구분하기 위해 </a:t>
            </a:r>
            <a:r>
              <a:rPr lang="en-US" altLang="ko-KR" dirty="0" err="1"/>
              <a:t>textblob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650F-37DC-EEE0-7069-D2714D60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spelling </a:t>
            </a:r>
            <a:r>
              <a:rPr lang="ko-KR" altLang="en-US" dirty="0"/>
              <a:t>이 맞는 단어는 </a:t>
            </a:r>
            <a:r>
              <a:rPr lang="en-US" altLang="ko-KR" dirty="0" err="1"/>
              <a:t>len</a:t>
            </a:r>
            <a:r>
              <a:rPr lang="en-US" altLang="ko-KR" dirty="0"/>
              <a:t>(word) == 1 </a:t>
            </a:r>
            <a:r>
              <a:rPr lang="ko-KR" altLang="en-US" dirty="0"/>
              <a:t>로 검출 </a:t>
            </a:r>
            <a:endParaRPr lang="en-US" altLang="ko-KR" dirty="0"/>
          </a:p>
          <a:p>
            <a:r>
              <a:rPr lang="en-US" altLang="ko-KR" dirty="0"/>
              <a:t>(spelling</a:t>
            </a:r>
            <a:r>
              <a:rPr lang="ko-KR" altLang="en-US" dirty="0"/>
              <a:t>이 틀렸다면 </a:t>
            </a:r>
            <a:r>
              <a:rPr lang="en-US" altLang="ko-KR" dirty="0" err="1"/>
              <a:t>len</a:t>
            </a:r>
            <a:r>
              <a:rPr lang="en-US" altLang="ko-KR" dirty="0"/>
              <a:t>(word) 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이상의 숫자가 나옴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altLang="ko-KR" dirty="0"/>
              <a:t>words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모든 단어</a:t>
            </a:r>
            <a:r>
              <a:rPr lang="en-US" altLang="ko-KR" dirty="0"/>
              <a:t>	word : </a:t>
            </a:r>
            <a:r>
              <a:rPr lang="ko-KR" altLang="en-US" dirty="0"/>
              <a:t>각각의 단어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2DD994D-5EE0-D599-FF87-6F8D989F6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51" y="3785067"/>
            <a:ext cx="6399007" cy="24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2D0E6-3E5B-0E64-8978-B8DEE09E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dirty="0"/>
              <a:t>특수문제 제거를 위해 </a:t>
            </a:r>
            <a:r>
              <a:rPr lang="en-US" altLang="ko-KR" sz="3200" dirty="0"/>
              <a:t>re </a:t>
            </a:r>
            <a:r>
              <a:rPr lang="ko-KR" altLang="en-US" sz="3200" dirty="0"/>
              <a:t>라이브러리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84C06-1176-A4F7-2220-304BE975D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re library </a:t>
            </a:r>
            <a:r>
              <a:rPr lang="ko-KR" altLang="en-US" dirty="0"/>
              <a:t>의 </a:t>
            </a:r>
            <a:r>
              <a:rPr lang="en-US" altLang="ko-KR" dirty="0"/>
              <a:t>sub() (</a:t>
            </a:r>
            <a:r>
              <a:rPr lang="ko-KR" altLang="en-US" dirty="0"/>
              <a:t>정규 표현식</a:t>
            </a:r>
            <a:r>
              <a:rPr lang="en-US" altLang="ko-KR" dirty="0"/>
              <a:t>) </a:t>
            </a:r>
            <a:r>
              <a:rPr lang="ko-KR" altLang="en-US" dirty="0"/>
              <a:t>함수는 문자열을 치환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 err="1"/>
              <a:t>re.sub</a:t>
            </a:r>
            <a:r>
              <a:rPr lang="en-US" altLang="ko-KR" dirty="0"/>
              <a:t>(r’[A-Za-z0-9+’, ‘’, word) </a:t>
            </a:r>
            <a:r>
              <a:rPr lang="ko-KR" altLang="en-US" dirty="0"/>
              <a:t>를 사용해 </a:t>
            </a:r>
            <a:r>
              <a:rPr lang="en-US" altLang="ko-KR" dirty="0"/>
              <a:t>word </a:t>
            </a:r>
            <a:r>
              <a:rPr lang="ko-KR" altLang="en-US" dirty="0"/>
              <a:t>안에 있는 특수문자를 제거하고 리턴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필터링 과정에서만 특수문자를 제외하고 </a:t>
            </a:r>
            <a:r>
              <a:rPr lang="en-US" altLang="ko-KR" dirty="0"/>
              <a:t>count </a:t>
            </a:r>
            <a:r>
              <a:rPr lang="ko-KR" altLang="en-US" dirty="0"/>
              <a:t>계산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최종으로 추출되는 글자는 특수문자를 제외하지 않고 출력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69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B7FB4-5F01-AA4D-3ED4-93094D71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dirty="0"/>
              <a:t>노이즈와 배경화면을 제거하기 위한 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FB7DD-2530-3829-8A4E-E4DC6B4F1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altLang="ko-KR" dirty="0"/>
              <a:t>adaptive threshold </a:t>
            </a:r>
            <a:r>
              <a:rPr lang="ko-KR" altLang="en-US" dirty="0"/>
              <a:t>내장함수</a:t>
            </a:r>
            <a:endParaRPr lang="en-US" altLang="ko-KR" dirty="0"/>
          </a:p>
          <a:p>
            <a:pPr marL="457200" indent="-457200">
              <a:buAutoNum type="arabicParenR"/>
            </a:pPr>
            <a:r>
              <a:rPr lang="en-US" altLang="ko-KR" dirty="0"/>
              <a:t>user equalization (</a:t>
            </a:r>
            <a:r>
              <a:rPr lang="ko-KR" altLang="en-US" dirty="0" err="1"/>
              <a:t>픽셀값</a:t>
            </a:r>
            <a:r>
              <a:rPr lang="ko-KR" altLang="en-US" dirty="0"/>
              <a:t> 분포도를 이용하여 </a:t>
            </a:r>
            <a:r>
              <a:rPr lang="en-US" altLang="ko-KR" dirty="0"/>
              <a:t>max, min cutoff)</a:t>
            </a:r>
          </a:p>
          <a:p>
            <a:pPr marL="457200" indent="-457200">
              <a:buAutoNum type="arabicParenR"/>
            </a:pPr>
            <a:r>
              <a:rPr lang="en-US" altLang="ko-KR" dirty="0" err="1"/>
              <a:t>morphologyEx</a:t>
            </a:r>
            <a:r>
              <a:rPr lang="ko-KR" altLang="en-US" dirty="0"/>
              <a:t> 함수의 </a:t>
            </a:r>
            <a:r>
              <a:rPr lang="en-US" altLang="ko-KR" dirty="0"/>
              <a:t>cv2.MORPH_OPEN </a:t>
            </a:r>
            <a:r>
              <a:rPr lang="ko-KR" altLang="en-US" dirty="0"/>
              <a:t>모드</a:t>
            </a:r>
            <a:endParaRPr lang="en-US" altLang="ko-KR" dirty="0"/>
          </a:p>
          <a:p>
            <a:pPr marL="457200" indent="-457200">
              <a:buAutoNum type="arabicParenR"/>
            </a:pPr>
            <a:r>
              <a:rPr lang="en-US" altLang="ko-KR" dirty="0"/>
              <a:t>median filter</a:t>
            </a:r>
          </a:p>
          <a:p>
            <a:pPr marL="457200" indent="-457200">
              <a:buAutoNum type="arabicParenR"/>
            </a:pPr>
            <a:r>
              <a:rPr lang="en-US" altLang="ko-KR" dirty="0"/>
              <a:t>bilateral filter </a:t>
            </a:r>
            <a:r>
              <a:rPr lang="ko-KR" altLang="en-US" dirty="0"/>
              <a:t>내장함수</a:t>
            </a:r>
            <a:endParaRPr lang="en-US" altLang="ko-KR" dirty="0"/>
          </a:p>
          <a:p>
            <a:pPr marL="457200" indent="-457200">
              <a:buAutoNum type="arabicParenR"/>
            </a:pPr>
            <a:r>
              <a:rPr lang="en-US" altLang="ko-KR" dirty="0"/>
              <a:t>homomorphic filter</a:t>
            </a:r>
          </a:p>
          <a:p>
            <a:pPr marL="457200" indent="-457200">
              <a:buAutoNum type="arabicParenR"/>
            </a:pPr>
            <a:r>
              <a:rPr lang="en-US" altLang="ko-KR" dirty="0"/>
              <a:t>gamma correction</a:t>
            </a:r>
          </a:p>
          <a:p>
            <a:pPr marL="457200" indent="-457200">
              <a:buAutoNum type="arabicParenR"/>
            </a:pPr>
            <a:r>
              <a:rPr lang="en-US" altLang="ko-KR" dirty="0"/>
              <a:t>get binary and morphology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92296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1F0F3"/>
      </a:lt2>
      <a:accent1>
        <a:srgbClr val="7FB01F"/>
      </a:accent1>
      <a:accent2>
        <a:srgbClr val="3BB714"/>
      </a:accent2>
      <a:accent3>
        <a:srgbClr val="21B73B"/>
      </a:accent3>
      <a:accent4>
        <a:srgbClr val="14B573"/>
      </a:accent4>
      <a:accent5>
        <a:srgbClr val="20B2B4"/>
      </a:accent5>
      <a:accent6>
        <a:srgbClr val="1784D5"/>
      </a:accent6>
      <a:hlink>
        <a:srgbClr val="7E58C7"/>
      </a:hlink>
      <a:folHlink>
        <a:srgbClr val="7F7F7F"/>
      </a:folHlink>
    </a:clrScheme>
    <a:fontScheme name="Custom 7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837</Words>
  <Application>Microsoft Office PowerPoint</Application>
  <PresentationFormat>와이드스크린</PresentationFormat>
  <Paragraphs>137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Malgun Gothic Semilight</vt:lpstr>
      <vt:lpstr>Meiryo</vt:lpstr>
      <vt:lpstr>Malgun Gothic</vt:lpstr>
      <vt:lpstr>Corbel</vt:lpstr>
      <vt:lpstr>SketchLinesVTI</vt:lpstr>
      <vt:lpstr>이미지에서 글자 추출을 도와주는 필터 구현</vt:lpstr>
      <vt:lpstr>Tesseract : 이미지에서 글자를 추출하는 광학 문자 인식 엔진</vt:lpstr>
      <vt:lpstr>Tesseract 문제점</vt:lpstr>
      <vt:lpstr>Tesseract 문제점을 해결하기 위한 방안</vt:lpstr>
      <vt:lpstr>textblob, re 라이브러리 사용</vt:lpstr>
      <vt:lpstr>틀린 단어를 구분하기 위해 textblob 라이브러리 사용</vt:lpstr>
      <vt:lpstr>틀린 단어를 구분하기 위해 textblob 라이브러리 사용</vt:lpstr>
      <vt:lpstr>특수문제 제거를 위해 re 라이브러리 사용</vt:lpstr>
      <vt:lpstr>노이즈와 배경화면을 제거하기 위한 필터</vt:lpstr>
      <vt:lpstr>1. Adaptive threshold 내장함수</vt:lpstr>
      <vt:lpstr>2. User equalization</vt:lpstr>
      <vt:lpstr>3. morphologyEx 내장함수</vt:lpstr>
      <vt:lpstr>4. Median filter</vt:lpstr>
      <vt:lpstr>5. Bilateral filter cv2 내장함수</vt:lpstr>
      <vt:lpstr>6. Homomorphic filter</vt:lpstr>
      <vt:lpstr>7. Gamma correction</vt:lpstr>
      <vt:lpstr>8. Binary and morphology filter</vt:lpstr>
      <vt:lpstr>필터의 자동화</vt:lpstr>
      <vt:lpstr>PowerPoint 프레젠테이션</vt:lpstr>
      <vt:lpstr>PowerPoint 프레젠테이션</vt:lpstr>
      <vt:lpstr>PowerPoint 프레젠테이션</vt:lpstr>
      <vt:lpstr>PowerPoint 프레젠테이션</vt:lpstr>
      <vt:lpstr>필터의 자동화 (노이즈마다 사용할 필터 지정)</vt:lpstr>
      <vt:lpstr>필터의 자동화 (노이즈마다 사용할 필터 지정)</vt:lpstr>
      <vt:lpstr>Ex1) 하얀 바탕, 검정색 글자</vt:lpstr>
      <vt:lpstr>Ex2) 그라데이션 배경, 회색 글자</vt:lpstr>
      <vt:lpstr>Ex2) 그라데이션 배경, 회색 글자</vt:lpstr>
      <vt:lpstr>Ex3) Ex2 에 blur 추가</vt:lpstr>
      <vt:lpstr>Ex3) Ex2 에 blur 추가</vt:lpstr>
      <vt:lpstr>Ex4) Ex2 에 Salt and pepper noise 추가</vt:lpstr>
      <vt:lpstr>Ex4) Ex2 에 Salt and pepper noise 추가</vt:lpstr>
      <vt:lpstr>Ex5) Ex2 에 gaussian noise 추가</vt:lpstr>
      <vt:lpstr>Ex5) Ex2 에 gaussian noise 추가</vt:lpstr>
      <vt:lpstr>Ex6) 깨진 글자</vt:lpstr>
      <vt:lpstr>Ex6) 깨진 글자</vt:lpstr>
      <vt:lpstr>Ex7) some examples</vt:lpstr>
      <vt:lpstr>Ex7) some examples</vt:lpstr>
      <vt:lpstr>Ex7) 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이미지에서 글자 추출을 도와주는 필터 구현</dc:title>
  <dc:creator>poor124@outlook.kr</dc:creator>
  <cp:lastModifiedBy>poor124@outlook.kr</cp:lastModifiedBy>
  <cp:revision>10</cp:revision>
  <dcterms:created xsi:type="dcterms:W3CDTF">2022-05-28T05:00:43Z</dcterms:created>
  <dcterms:modified xsi:type="dcterms:W3CDTF">2022-06-01T04:16:37Z</dcterms:modified>
</cp:coreProperties>
</file>